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5" r:id="rId3"/>
    <p:sldId id="270" r:id="rId4"/>
    <p:sldId id="260" r:id="rId5"/>
    <p:sldId id="266" r:id="rId6"/>
    <p:sldId id="267" r:id="rId7"/>
    <p:sldId id="268" r:id="rId8"/>
    <p:sldId id="26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8"/>
    <p:restoredTop sz="94751"/>
  </p:normalViewPr>
  <p:slideViewPr>
    <p:cSldViewPr snapToGrid="0">
      <p:cViewPr varScale="1">
        <p:scale>
          <a:sx n="116" d="100"/>
          <a:sy n="116" d="100"/>
        </p:scale>
        <p:origin x="21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horse pulling a trolley in front of Flinders Street railway station&#10;&#10;Description automatically generated">
            <a:extLst>
              <a:ext uri="{FF2B5EF4-FFF2-40B4-BE49-F238E27FC236}">
                <a16:creationId xmlns:a16="http://schemas.microsoft.com/office/drawing/2014/main" id="{63A5195A-693E-76EC-717C-4899663D3D0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13" name="Rectangle 12">
            <a:extLst>
              <a:ext uri="{FF2B5EF4-FFF2-40B4-BE49-F238E27FC236}">
                <a16:creationId xmlns:a16="http://schemas.microsoft.com/office/drawing/2014/main" id="{89FD426F-9D99-9F17-CBE4-7CE7A1435B08}"/>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white logo with a world map in the middle&#10;&#10;Description automatically generated">
            <a:extLst>
              <a:ext uri="{FF2B5EF4-FFF2-40B4-BE49-F238E27FC236}">
                <a16:creationId xmlns:a16="http://schemas.microsoft.com/office/drawing/2014/main" id="{A47E5950-2B52-4D9A-0B3E-75AEDF665A62}"/>
              </a:ext>
            </a:extLst>
          </p:cNvPr>
          <p:cNvPicPr>
            <a:picLocks noChangeAspect="1"/>
          </p:cNvPicPr>
          <p:nvPr userDrawn="1"/>
        </p:nvPicPr>
        <p:blipFill>
          <a:blip r:embed="rId4"/>
          <a:stretch>
            <a:fillRect/>
          </a:stretch>
        </p:blipFill>
        <p:spPr>
          <a:xfrm>
            <a:off x="4105804" y="1286621"/>
            <a:ext cx="3980391" cy="3051633"/>
          </a:xfrm>
          <a:prstGeom prst="rect">
            <a:avLst/>
          </a:prstGeom>
        </p:spPr>
      </p:pic>
      <p:sp>
        <p:nvSpPr>
          <p:cNvPr id="10" name="TextBox 9">
            <a:extLst>
              <a:ext uri="{FF2B5EF4-FFF2-40B4-BE49-F238E27FC236}">
                <a16:creationId xmlns:a16="http://schemas.microsoft.com/office/drawing/2014/main" id="{A47967D0-6395-9329-A1A3-F47B746F26E9}"/>
              </a:ext>
            </a:extLst>
          </p:cNvPr>
          <p:cNvSpPr txBox="1"/>
          <p:nvPr userDrawn="1"/>
        </p:nvSpPr>
        <p:spPr>
          <a:xfrm>
            <a:off x="2998075" y="4562472"/>
            <a:ext cx="6195848" cy="646331"/>
          </a:xfrm>
          <a:prstGeom prst="rect">
            <a:avLst/>
          </a:prstGeom>
          <a:noFill/>
        </p:spPr>
        <p:txBody>
          <a:bodyPr wrap="square">
            <a:spAutoFit/>
          </a:bodyPr>
          <a:lstStyle/>
          <a:p>
            <a:pPr algn="ctr"/>
            <a:r>
              <a:rPr lang="en-AU" sz="3600" b="1" i="0" cap="all" dirty="0">
                <a:solidFill>
                  <a:srgbClr val="F82249"/>
                </a:solidFill>
                <a:effectLst/>
                <a:latin typeface="Raleway" panose="020F0502020204030204" pitchFamily="34" charset="0"/>
              </a:rPr>
              <a:t>MELBOURNE Edition</a:t>
            </a:r>
            <a:endParaRPr lang="en-AU" sz="3600" b="1" i="0" cap="all" dirty="0">
              <a:solidFill>
                <a:srgbClr val="FFFFFF"/>
              </a:solidFill>
              <a:effectLst/>
              <a:latin typeface="Raleway" panose="020F0502020204030204" pitchFamily="34" charset="0"/>
            </a:endParaRPr>
          </a:p>
        </p:txBody>
      </p:sp>
    </p:spTree>
    <p:extLst>
      <p:ext uri="{BB962C8B-B14F-4D97-AF65-F5344CB8AC3E}">
        <p14:creationId xmlns:p14="http://schemas.microsoft.com/office/powerpoint/2010/main" val="220265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67F-96FA-8975-1C46-495E94054BE3}"/>
              </a:ext>
            </a:extLst>
          </p:cNvPr>
          <p:cNvSpPr>
            <a:spLocks noGrp="1"/>
          </p:cNvSpPr>
          <p:nvPr>
            <p:ph type="title"/>
          </p:nvPr>
        </p:nvSpPr>
        <p:spPr/>
        <p:txBody>
          <a:bodyPr/>
          <a:lstStyle/>
          <a:p>
            <a:r>
              <a:rPr lang="en-GB"/>
              <a:t>Click to edit Master title style</a:t>
            </a:r>
            <a:endParaRPr lang="en-US"/>
          </a:p>
        </p:txBody>
      </p:sp>
      <p:sp>
        <p:nvSpPr>
          <p:cNvPr id="5" name="Slide Number Placeholder 4">
            <a:extLst>
              <a:ext uri="{FF2B5EF4-FFF2-40B4-BE49-F238E27FC236}">
                <a16:creationId xmlns:a16="http://schemas.microsoft.com/office/drawing/2014/main" id="{01CED218-53CD-F776-0A76-1F489F983BFF}"/>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346917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82B90D-4C1F-9A53-3C7D-6099515D42AC}"/>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177656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6517-CE83-1A55-2903-34693B14B3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1CD4CB6-84F9-5055-3EBB-C8E6FD9F84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C9C760A-F812-9D97-61F4-9A778E4C3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FB685858-BA72-D9DB-70BD-75795763478E}"/>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136814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1146-6785-EF47-D50A-A302958D31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F8B14C-F3D2-3A2D-962F-FA31E34DF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C199ACE-D27C-91CE-2F22-AD1F69E9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A1C6378-8DA1-87D3-B1C0-B08D8543635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3330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sp>
        <p:nvSpPr>
          <p:cNvPr id="6" name="Text Placeholder 3">
            <a:extLst>
              <a:ext uri="{FF2B5EF4-FFF2-40B4-BE49-F238E27FC236}">
                <a16:creationId xmlns:a16="http://schemas.microsoft.com/office/drawing/2014/main" id="{BA48782F-DEC5-52AA-208F-6FF873D04B08}"/>
              </a:ext>
            </a:extLst>
          </p:cNvPr>
          <p:cNvSpPr>
            <a:spLocks noGrp="1"/>
          </p:cNvSpPr>
          <p:nvPr>
            <p:ph type="body" sz="half" idx="2"/>
          </p:nvPr>
        </p:nvSpPr>
        <p:spPr>
          <a:xfrm>
            <a:off x="3055710" y="1843957"/>
            <a:ext cx="3040290" cy="5056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4" name="Text Placeholder 3">
            <a:extLst>
              <a:ext uri="{FF2B5EF4-FFF2-40B4-BE49-F238E27FC236}">
                <a16:creationId xmlns:a16="http://schemas.microsoft.com/office/drawing/2014/main" id="{ECFB7E98-2699-2ED1-88EA-D60F3117A04A}"/>
              </a:ext>
            </a:extLst>
          </p:cNvPr>
          <p:cNvSpPr>
            <a:spLocks noGrp="1"/>
          </p:cNvSpPr>
          <p:nvPr>
            <p:ph type="body" sz="half" idx="16"/>
          </p:nvPr>
        </p:nvSpPr>
        <p:spPr>
          <a:xfrm>
            <a:off x="3063417" y="2526520"/>
            <a:ext cx="3032583" cy="3693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5" name="Text Placeholder 3">
            <a:extLst>
              <a:ext uri="{FF2B5EF4-FFF2-40B4-BE49-F238E27FC236}">
                <a16:creationId xmlns:a16="http://schemas.microsoft.com/office/drawing/2014/main" id="{64E2D18C-7D29-F134-940F-AAC15DA673DB}"/>
              </a:ext>
            </a:extLst>
          </p:cNvPr>
          <p:cNvSpPr>
            <a:spLocks noGrp="1"/>
          </p:cNvSpPr>
          <p:nvPr>
            <p:ph type="body" sz="half" idx="17"/>
          </p:nvPr>
        </p:nvSpPr>
        <p:spPr>
          <a:xfrm>
            <a:off x="3063417" y="3151420"/>
            <a:ext cx="3032583" cy="1651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6" name="Text Placeholder 3">
            <a:extLst>
              <a:ext uri="{FF2B5EF4-FFF2-40B4-BE49-F238E27FC236}">
                <a16:creationId xmlns:a16="http://schemas.microsoft.com/office/drawing/2014/main" id="{3A6C491E-05F9-B85D-13B8-AEB182388B90}"/>
              </a:ext>
            </a:extLst>
          </p:cNvPr>
          <p:cNvSpPr>
            <a:spLocks noGrp="1"/>
          </p:cNvSpPr>
          <p:nvPr>
            <p:ph type="body" sz="half" idx="18"/>
          </p:nvPr>
        </p:nvSpPr>
        <p:spPr>
          <a:xfrm>
            <a:off x="3063417" y="4918105"/>
            <a:ext cx="3032583" cy="180336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7" name="TextBox 16">
            <a:extLst>
              <a:ext uri="{FF2B5EF4-FFF2-40B4-BE49-F238E27FC236}">
                <a16:creationId xmlns:a16="http://schemas.microsoft.com/office/drawing/2014/main" id="{68040330-5EFC-3DD5-9D03-01D222537A39}"/>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Who am I?</a:t>
            </a:r>
          </a:p>
        </p:txBody>
      </p:sp>
      <p:sp>
        <p:nvSpPr>
          <p:cNvPr id="18" name="Picture Placeholder 7">
            <a:extLst>
              <a:ext uri="{FF2B5EF4-FFF2-40B4-BE49-F238E27FC236}">
                <a16:creationId xmlns:a16="http://schemas.microsoft.com/office/drawing/2014/main" id="{95FBD25D-740D-3538-0824-5E0A33846E24}"/>
              </a:ext>
            </a:extLst>
          </p:cNvPr>
          <p:cNvSpPr>
            <a:spLocks noGrp="1" noChangeAspect="1"/>
          </p:cNvSpPr>
          <p:nvPr>
            <p:ph type="pic" sz="quarter" idx="19" hasCustomPrompt="1"/>
          </p:nvPr>
        </p:nvSpPr>
        <p:spPr>
          <a:xfrm>
            <a:off x="7227319" y="2181012"/>
            <a:ext cx="3441476" cy="3441476"/>
          </a:xfrm>
          <a:prstGeom prst="ellipse">
            <a:avLst/>
          </a:prstGeom>
          <a:noFill/>
          <a:ln>
            <a:solidFill>
              <a:schemeClr val="tx1"/>
            </a:solidFill>
          </a:ln>
        </p:spPr>
        <p:txBody>
          <a:bodyPr>
            <a:noAutofit/>
          </a:bodyPr>
          <a:lstStyle>
            <a:lvl1pPr marL="0" indent="0">
              <a:buFontTx/>
              <a:buNone/>
              <a:defRPr sz="1200" b="0" i="0">
                <a:latin typeface="Montserrat" pitchFamily="2" charset="77"/>
              </a:defRPr>
            </a:lvl1pPr>
          </a:lstStyle>
          <a:p>
            <a:r>
              <a:rPr lang="en-US"/>
              <a:t>Insert picture</a:t>
            </a:r>
          </a:p>
        </p:txBody>
      </p:sp>
      <p:sp>
        <p:nvSpPr>
          <p:cNvPr id="19" name="TextBox 18">
            <a:extLst>
              <a:ext uri="{FF2B5EF4-FFF2-40B4-BE49-F238E27FC236}">
                <a16:creationId xmlns:a16="http://schemas.microsoft.com/office/drawing/2014/main" id="{AC76B455-F5D0-C3BA-424E-645363895390}"/>
              </a:ext>
            </a:extLst>
          </p:cNvPr>
          <p:cNvSpPr txBox="1"/>
          <p:nvPr userDrawn="1"/>
        </p:nvSpPr>
        <p:spPr>
          <a:xfrm>
            <a:off x="402203" y="184395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Name</a:t>
            </a:r>
          </a:p>
        </p:txBody>
      </p:sp>
      <p:sp>
        <p:nvSpPr>
          <p:cNvPr id="20" name="TextBox 19">
            <a:extLst>
              <a:ext uri="{FF2B5EF4-FFF2-40B4-BE49-F238E27FC236}">
                <a16:creationId xmlns:a16="http://schemas.microsoft.com/office/drawing/2014/main" id="{F9EDCA67-2AD4-F73B-B9CB-E0F00F259C81}"/>
              </a:ext>
            </a:extLst>
          </p:cNvPr>
          <p:cNvSpPr txBox="1"/>
          <p:nvPr userDrawn="1"/>
        </p:nvSpPr>
        <p:spPr>
          <a:xfrm>
            <a:off x="402203" y="2526520"/>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Work</a:t>
            </a:r>
          </a:p>
        </p:txBody>
      </p:sp>
      <p:sp>
        <p:nvSpPr>
          <p:cNvPr id="21" name="TextBox 20">
            <a:extLst>
              <a:ext uri="{FF2B5EF4-FFF2-40B4-BE49-F238E27FC236}">
                <a16:creationId xmlns:a16="http://schemas.microsoft.com/office/drawing/2014/main" id="{10D1D11B-5B48-EED2-FD0A-B0A73C1E1CBF}"/>
              </a:ext>
            </a:extLst>
          </p:cNvPr>
          <p:cNvSpPr txBox="1"/>
          <p:nvPr userDrawn="1"/>
        </p:nvSpPr>
        <p:spPr>
          <a:xfrm>
            <a:off x="402202" y="312126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Socials</a:t>
            </a:r>
          </a:p>
        </p:txBody>
      </p:sp>
      <p:sp>
        <p:nvSpPr>
          <p:cNvPr id="22" name="TextBox 21">
            <a:extLst>
              <a:ext uri="{FF2B5EF4-FFF2-40B4-BE49-F238E27FC236}">
                <a16:creationId xmlns:a16="http://schemas.microsoft.com/office/drawing/2014/main" id="{0B279794-52C0-1701-FFEA-57F71FF52E64}"/>
              </a:ext>
            </a:extLst>
          </p:cNvPr>
          <p:cNvSpPr txBox="1"/>
          <p:nvPr userDrawn="1"/>
        </p:nvSpPr>
        <p:spPr>
          <a:xfrm>
            <a:off x="402202" y="4802618"/>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err="1">
                <a:solidFill>
                  <a:srgbClr val="F82249"/>
                </a:solidFill>
                <a:effectLst/>
                <a:latin typeface="Raleway" panose="020F0502020204030204" pitchFamily="34" charset="0"/>
                <a:ea typeface="+mj-ea"/>
                <a:cs typeface="+mj-cs"/>
              </a:rPr>
              <a:t>PAssions</a:t>
            </a:r>
            <a:endParaRPr lang="en-US" sz="2000" b="1" i="0" kern="1200" cap="all" dirty="0">
              <a:solidFill>
                <a:srgbClr val="F82249"/>
              </a:solidFill>
              <a:effectLst/>
              <a:latin typeface="Raleway" panose="020F0502020204030204" pitchFamily="34" charset="0"/>
              <a:ea typeface="+mj-ea"/>
              <a:cs typeface="+mj-cs"/>
            </a:endParaRPr>
          </a:p>
        </p:txBody>
      </p:sp>
    </p:spTree>
    <p:extLst>
      <p:ext uri="{BB962C8B-B14F-4D97-AF65-F5344CB8AC3E}">
        <p14:creationId xmlns:p14="http://schemas.microsoft.com/office/powerpoint/2010/main" val="302646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024 Spons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pic>
        <p:nvPicPr>
          <p:cNvPr id="7" name="Picture 6" descr="A black and blue letter e&#10;&#10;Description automatically generated">
            <a:extLst>
              <a:ext uri="{FF2B5EF4-FFF2-40B4-BE49-F238E27FC236}">
                <a16:creationId xmlns:a16="http://schemas.microsoft.com/office/drawing/2014/main" id="{8CC752CF-9C78-EBBB-B5AE-3F2CC0CBBB13}"/>
              </a:ext>
            </a:extLst>
          </p:cNvPr>
          <p:cNvPicPr>
            <a:picLocks noChangeAspect="1"/>
          </p:cNvPicPr>
          <p:nvPr userDrawn="1"/>
        </p:nvPicPr>
        <p:blipFill>
          <a:blip r:embed="rId2"/>
          <a:stretch>
            <a:fillRect/>
          </a:stretch>
        </p:blipFill>
        <p:spPr>
          <a:xfrm>
            <a:off x="7844406" y="3180258"/>
            <a:ext cx="2998273" cy="665617"/>
          </a:xfrm>
          <a:prstGeom prst="rect">
            <a:avLst/>
          </a:prstGeom>
        </p:spPr>
      </p:pic>
      <p:pic>
        <p:nvPicPr>
          <p:cNvPr id="9" name="Graphic 8">
            <a:extLst>
              <a:ext uri="{FF2B5EF4-FFF2-40B4-BE49-F238E27FC236}">
                <a16:creationId xmlns:a16="http://schemas.microsoft.com/office/drawing/2014/main" id="{DCC2EE59-4F1B-34B0-2521-2949972AEF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01540" y="1794587"/>
            <a:ext cx="2680501" cy="844358"/>
          </a:xfrm>
          <a:prstGeom prst="rect">
            <a:avLst/>
          </a:prstGeom>
        </p:spPr>
      </p:pic>
      <p:sp>
        <p:nvSpPr>
          <p:cNvPr id="10" name="TextBox 9">
            <a:extLst>
              <a:ext uri="{FF2B5EF4-FFF2-40B4-BE49-F238E27FC236}">
                <a16:creationId xmlns:a16="http://schemas.microsoft.com/office/drawing/2014/main" id="{D3A6C3C7-F16E-300B-350D-1B2826F89E95}"/>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2024 Sponsors</a:t>
            </a:r>
          </a:p>
        </p:txBody>
      </p:sp>
      <p:pic>
        <p:nvPicPr>
          <p:cNvPr id="4" name="Picture 3" descr="A logo for a cloud security company&#10;&#10;Description automatically generated">
            <a:extLst>
              <a:ext uri="{FF2B5EF4-FFF2-40B4-BE49-F238E27FC236}">
                <a16:creationId xmlns:a16="http://schemas.microsoft.com/office/drawing/2014/main" id="{1363C71A-711E-CE1B-5E9C-A0DF0D1A9E5E}"/>
              </a:ext>
            </a:extLst>
          </p:cNvPr>
          <p:cNvPicPr>
            <a:picLocks noChangeAspect="1"/>
          </p:cNvPicPr>
          <p:nvPr userDrawn="1"/>
        </p:nvPicPr>
        <p:blipFill>
          <a:blip r:embed="rId5"/>
          <a:stretch>
            <a:fillRect/>
          </a:stretch>
        </p:blipFill>
        <p:spPr>
          <a:xfrm>
            <a:off x="4393688" y="3860143"/>
            <a:ext cx="2496207" cy="2496207"/>
          </a:xfrm>
          <a:prstGeom prst="rect">
            <a:avLst/>
          </a:prstGeom>
        </p:spPr>
      </p:pic>
      <p:pic>
        <p:nvPicPr>
          <p:cNvPr id="8" name="Picture 7" descr="A logo with blue and pink letters&#10;&#10;Description automatically generated">
            <a:extLst>
              <a:ext uri="{FF2B5EF4-FFF2-40B4-BE49-F238E27FC236}">
                <a16:creationId xmlns:a16="http://schemas.microsoft.com/office/drawing/2014/main" id="{48ED2314-BCCA-8527-F7E3-F8E5AE98963C}"/>
              </a:ext>
            </a:extLst>
          </p:cNvPr>
          <p:cNvPicPr>
            <a:picLocks noChangeAspect="1"/>
          </p:cNvPicPr>
          <p:nvPr userDrawn="1"/>
        </p:nvPicPr>
        <p:blipFill>
          <a:blip r:embed="rId6"/>
          <a:stretch>
            <a:fillRect/>
          </a:stretch>
        </p:blipFill>
        <p:spPr>
          <a:xfrm>
            <a:off x="514482" y="2774623"/>
            <a:ext cx="3113206" cy="1743972"/>
          </a:xfrm>
          <a:prstGeom prst="rect">
            <a:avLst/>
          </a:prstGeom>
        </p:spPr>
      </p:pic>
    </p:spTree>
    <p:extLst>
      <p:ext uri="{BB962C8B-B14F-4D97-AF65-F5344CB8AC3E}">
        <p14:creationId xmlns:p14="http://schemas.microsoft.com/office/powerpoint/2010/main" val="241257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8369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RMIT">
    <p:spTree>
      <p:nvGrpSpPr>
        <p:cNvPr id="1" name=""/>
        <p:cNvGrpSpPr/>
        <p:nvPr/>
      </p:nvGrpSpPr>
      <p:grpSpPr>
        <a:xfrm>
          <a:off x="0" y="0"/>
          <a:ext cx="0" cy="0"/>
          <a:chOff x="0" y="0"/>
          <a:chExt cx="0" cy="0"/>
        </a:xfrm>
      </p:grpSpPr>
      <p:pic>
        <p:nvPicPr>
          <p:cNvPr id="8" name="Picture 7" descr="A building with a colorful wall&#10;&#10;Description automatically generated with medium confidence">
            <a:extLst>
              <a:ext uri="{FF2B5EF4-FFF2-40B4-BE49-F238E27FC236}">
                <a16:creationId xmlns:a16="http://schemas.microsoft.com/office/drawing/2014/main" id="{9E18085F-9EF6-D958-9B77-1D9EA23FE07E}"/>
              </a:ext>
            </a:extLst>
          </p:cNvPr>
          <p:cNvPicPr>
            <a:picLocks noChangeAspect="1"/>
          </p:cNvPicPr>
          <p:nvPr userDrawn="1"/>
        </p:nvPicPr>
        <p:blipFill rotWithShape="1">
          <a:blip r:embed="rId2"/>
          <a:srcRect t="9434" b="9434"/>
          <a:stretch/>
        </p:blipFill>
        <p:spPr>
          <a:xfrm>
            <a:off x="0" y="1"/>
            <a:ext cx="12478827" cy="6857999"/>
          </a:xfrm>
          <a:prstGeom prst="rect">
            <a:avLst/>
          </a:prstGeom>
        </p:spPr>
      </p:pic>
      <p:sp>
        <p:nvSpPr>
          <p:cNvPr id="5" name="Rectangle 4">
            <a:extLst>
              <a:ext uri="{FF2B5EF4-FFF2-40B4-BE49-F238E27FC236}">
                <a16:creationId xmlns:a16="http://schemas.microsoft.com/office/drawing/2014/main" id="{5253D632-575E-ADD5-85D0-C7A2CF566600}"/>
              </a:ext>
            </a:extLst>
          </p:cNvPr>
          <p:cNvSpPr/>
          <p:nvPr userDrawn="1"/>
        </p:nvSpPr>
        <p:spPr>
          <a:xfrm>
            <a:off x="0" y="-4044"/>
            <a:ext cx="12478827" cy="6857998"/>
          </a:xfrm>
          <a:prstGeom prst="rect">
            <a:avLst/>
          </a:prstGeom>
          <a:solidFill>
            <a:srgbClr val="060C22">
              <a:alpha val="4576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419941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Flinders">
    <p:spTree>
      <p:nvGrpSpPr>
        <p:cNvPr id="1" name=""/>
        <p:cNvGrpSpPr/>
        <p:nvPr/>
      </p:nvGrpSpPr>
      <p:grpSpPr>
        <a:xfrm>
          <a:off x="0" y="0"/>
          <a:ext cx="0" cy="0"/>
          <a:chOff x="0" y="0"/>
          <a:chExt cx="0" cy="0"/>
        </a:xfrm>
      </p:grpSpPr>
      <p:pic>
        <p:nvPicPr>
          <p:cNvPr id="7" name="Picture 6" descr="A horse pulling a trolley in front of Flinders Street railway station&#10;&#10;Description automatically generated">
            <a:extLst>
              <a:ext uri="{FF2B5EF4-FFF2-40B4-BE49-F238E27FC236}">
                <a16:creationId xmlns:a16="http://schemas.microsoft.com/office/drawing/2014/main" id="{51EC6DD1-5088-389F-FD97-DABBFCC017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8" name="Rectangle 7">
            <a:extLst>
              <a:ext uri="{FF2B5EF4-FFF2-40B4-BE49-F238E27FC236}">
                <a16:creationId xmlns:a16="http://schemas.microsoft.com/office/drawing/2014/main" id="{5C95F98B-739C-378C-0CF2-DB774C545C04}"/>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122679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D4C8-02C6-195C-FC70-A9D4998990FB}"/>
              </a:ext>
            </a:extLst>
          </p:cNvPr>
          <p:cNvSpPr>
            <a:spLocks noGrp="1"/>
          </p:cNvSpPr>
          <p:nvPr>
            <p:ph type="title"/>
          </p:nvPr>
        </p:nvSpPr>
        <p:spPr>
          <a:xfrm>
            <a:off x="838200" y="503046"/>
            <a:ext cx="10515600" cy="720447"/>
          </a:xfrm>
        </p:spPr>
        <p:txBody>
          <a:bodyPr>
            <a:normAutofit/>
          </a:bodyPr>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3E2F8EEA-34C7-849A-3815-7529221106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137AA6AE-80F4-78D5-6162-02A5E4BD010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9825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DC4E-BD91-8DD6-1B15-3C911B27DD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A26DC9-5183-55FA-27AC-7BCA961A2BFD}"/>
              </a:ext>
            </a:extLst>
          </p:cNvPr>
          <p:cNvSpPr>
            <a:spLocks noGrp="1"/>
          </p:cNvSpPr>
          <p:nvPr>
            <p:ph sz="half" idx="1"/>
          </p:nvPr>
        </p:nvSpPr>
        <p:spPr>
          <a:xfrm>
            <a:off x="838200" y="2060619"/>
            <a:ext cx="5181600" cy="41163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E15AC59E-6521-40C4-3704-ED774FA42B2E}"/>
              </a:ext>
            </a:extLst>
          </p:cNvPr>
          <p:cNvSpPr>
            <a:spLocks noGrp="1"/>
          </p:cNvSpPr>
          <p:nvPr>
            <p:ph sz="half" idx="2"/>
          </p:nvPr>
        </p:nvSpPr>
        <p:spPr>
          <a:xfrm>
            <a:off x="6172200" y="2060619"/>
            <a:ext cx="5181600" cy="4116342"/>
          </a:xfrm>
        </p:spPr>
        <p:txBody>
          <a:bodyPr/>
          <a:lstStyle>
            <a:lvl1pPr marL="0" indent="0">
              <a:buNone/>
              <a:defRPr/>
            </a:lvl1pPr>
          </a:lstStyle>
          <a:p>
            <a:pPr lvl="0"/>
            <a:r>
              <a:rPr lang="en-GB"/>
              <a:t>Click to edit Master text styles</a:t>
            </a:r>
          </a:p>
        </p:txBody>
      </p:sp>
      <p:sp>
        <p:nvSpPr>
          <p:cNvPr id="7" name="Slide Number Placeholder 6">
            <a:extLst>
              <a:ext uri="{FF2B5EF4-FFF2-40B4-BE49-F238E27FC236}">
                <a16:creationId xmlns:a16="http://schemas.microsoft.com/office/drawing/2014/main" id="{89B91BB2-0B95-84E1-E544-D9256D6615F3}"/>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621563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563A-ED0C-E1D1-AC87-E1A6462C50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476128-D625-A98F-8141-52F435B4CC2C}"/>
              </a:ext>
            </a:extLst>
          </p:cNvPr>
          <p:cNvSpPr>
            <a:spLocks noGrp="1"/>
          </p:cNvSpPr>
          <p:nvPr>
            <p:ph type="body" idx="1"/>
          </p:nvPr>
        </p:nvSpPr>
        <p:spPr>
          <a:xfrm>
            <a:off x="836612" y="1826117"/>
            <a:ext cx="5157787"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5DB3231-E274-E477-5F63-19ADF5AE67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89B0C-CB8A-4E05-7397-AAAE25224B6D}"/>
              </a:ext>
            </a:extLst>
          </p:cNvPr>
          <p:cNvSpPr>
            <a:spLocks noGrp="1"/>
          </p:cNvSpPr>
          <p:nvPr>
            <p:ph type="body" sz="quarter" idx="3"/>
          </p:nvPr>
        </p:nvSpPr>
        <p:spPr>
          <a:xfrm>
            <a:off x="6172200" y="1826117"/>
            <a:ext cx="5183188"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3CCC3-2EE8-B5C1-7E97-EB17FCFF8BC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E4346FB8-90D5-21EB-2B18-133D86FB911A}"/>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431429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0264D-9A99-FF25-3B2C-D7AA2CA160C2}"/>
              </a:ext>
            </a:extLst>
          </p:cNvPr>
          <p:cNvSpPr>
            <a:spLocks noGrp="1"/>
          </p:cNvSpPr>
          <p:nvPr>
            <p:ph type="title"/>
          </p:nvPr>
        </p:nvSpPr>
        <p:spPr>
          <a:xfrm>
            <a:off x="838200" y="503046"/>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E25C31-220B-39C0-03C8-716FCE5BB2FC}"/>
              </a:ext>
            </a:extLst>
          </p:cNvPr>
          <p:cNvSpPr>
            <a:spLocks noGrp="1"/>
          </p:cNvSpPr>
          <p:nvPr>
            <p:ph type="body" idx="1"/>
          </p:nvPr>
        </p:nvSpPr>
        <p:spPr>
          <a:xfrm>
            <a:off x="838200" y="1970469"/>
            <a:ext cx="10515600" cy="42064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898E30F4-0E8F-46EC-617E-1FE428AFC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506DD29F-3DDC-A34A-8122-F54852814447}" type="slidenum">
              <a:rPr lang="en-US" smtClean="0"/>
              <a:pPr/>
              <a:t>‹#›</a:t>
            </a:fld>
            <a:endParaRPr lang="en-US" dirty="0"/>
          </a:p>
        </p:txBody>
      </p:sp>
      <p:pic>
        <p:nvPicPr>
          <p:cNvPr id="9" name="Picture 8" descr="A blue and white logo with a world map in the middle&#10;&#10;Description automatically generated">
            <a:extLst>
              <a:ext uri="{FF2B5EF4-FFF2-40B4-BE49-F238E27FC236}">
                <a16:creationId xmlns:a16="http://schemas.microsoft.com/office/drawing/2014/main" id="{35BE21FC-3518-FB3E-D715-541D770447D5}"/>
              </a:ext>
            </a:extLst>
          </p:cNvPr>
          <p:cNvPicPr>
            <a:picLocks noChangeAspect="1"/>
          </p:cNvPicPr>
          <p:nvPr userDrawn="1"/>
        </p:nvPicPr>
        <p:blipFill>
          <a:blip r:embed="rId15"/>
          <a:stretch>
            <a:fillRect/>
          </a:stretch>
        </p:blipFill>
        <p:spPr>
          <a:xfrm>
            <a:off x="272626" y="5854071"/>
            <a:ext cx="1131148" cy="867213"/>
          </a:xfrm>
          <a:prstGeom prst="rect">
            <a:avLst/>
          </a:prstGeom>
        </p:spPr>
      </p:pic>
    </p:spTree>
    <p:extLst>
      <p:ext uri="{BB962C8B-B14F-4D97-AF65-F5344CB8AC3E}">
        <p14:creationId xmlns:p14="http://schemas.microsoft.com/office/powerpoint/2010/main" val="338047283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8" r:id="rId3"/>
    <p:sldLayoutId id="2147483651" r:id="rId4"/>
    <p:sldLayoutId id="2147483660" r:id="rId5"/>
    <p:sldLayoutId id="2147483659" r:id="rId6"/>
    <p:sldLayoutId id="2147483650" r:id="rId7"/>
    <p:sldLayoutId id="2147483652" r:id="rId8"/>
    <p:sldLayoutId id="2147483653" r:id="rId9"/>
    <p:sldLayoutId id="2147483654" r:id="rId10"/>
    <p:sldLayoutId id="2147483655" r:id="rId11"/>
    <p:sldLayoutId id="2147483656" r:id="rId12"/>
    <p:sldLayoutId id="2147483657" r:id="rId13"/>
  </p:sldLayoutIdLst>
  <p:txStyles>
    <p:titleStyle>
      <a:lvl1pPr algn="l" defTabSz="914400" rtl="0" eaLnBrk="1" latinLnBrk="0" hangingPunct="1">
        <a:lnSpc>
          <a:spcPct val="90000"/>
        </a:lnSpc>
        <a:spcBef>
          <a:spcPct val="0"/>
        </a:spcBef>
        <a:buNone/>
        <a:defRPr lang="en-US" sz="4400" b="1" kern="1200" cap="all" dirty="0" smtClean="0">
          <a:solidFill>
            <a:srgbClr val="F82249"/>
          </a:solidFill>
          <a:latin typeface="Raleway"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7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732DDA-3E50-DA9A-E899-1E6CB13A0765}"/>
              </a:ext>
            </a:extLst>
          </p:cNvPr>
          <p:cNvSpPr>
            <a:spLocks noGrp="1"/>
          </p:cNvSpPr>
          <p:nvPr>
            <p:ph type="title"/>
          </p:nvPr>
        </p:nvSpPr>
        <p:spPr>
          <a:xfrm>
            <a:off x="838200" y="1492624"/>
            <a:ext cx="10515600" cy="1133475"/>
          </a:xfrm>
        </p:spPr>
        <p:txBody>
          <a:bodyPr/>
          <a:lstStyle/>
          <a:p>
            <a:pPr algn="ctr"/>
            <a:r>
              <a:rPr lang="en-US" dirty="0"/>
              <a:t>Welcome to Country</a:t>
            </a:r>
          </a:p>
        </p:txBody>
      </p:sp>
      <p:sp>
        <p:nvSpPr>
          <p:cNvPr id="8" name="Text Placeholder 7">
            <a:extLst>
              <a:ext uri="{FF2B5EF4-FFF2-40B4-BE49-F238E27FC236}">
                <a16:creationId xmlns:a16="http://schemas.microsoft.com/office/drawing/2014/main" id="{176D37DD-5BD6-B027-D82A-B35EF1677E5B}"/>
              </a:ext>
            </a:extLst>
          </p:cNvPr>
          <p:cNvSpPr>
            <a:spLocks noGrp="1"/>
          </p:cNvSpPr>
          <p:nvPr>
            <p:ph type="body" idx="1"/>
          </p:nvPr>
        </p:nvSpPr>
        <p:spPr>
          <a:xfrm>
            <a:off x="838200" y="3030967"/>
            <a:ext cx="10515600" cy="1889976"/>
          </a:xfrm>
        </p:spPr>
        <p:txBody>
          <a:bodyPr>
            <a:normAutofit/>
          </a:bodyPr>
          <a:lstStyle/>
          <a:p>
            <a:pPr algn="ctr"/>
            <a:r>
              <a:rPr lang="en-AU" sz="3200" b="0" i="0" dirty="0">
                <a:solidFill>
                  <a:srgbClr val="3A3A44"/>
                </a:solidFill>
                <a:effectLst/>
                <a:highlight>
                  <a:srgbClr val="FFFFFF"/>
                </a:highlight>
                <a:latin typeface="Calibri" panose="020F0502020204030204" pitchFamily="34" charset="0"/>
              </a:rPr>
              <a:t>We begin today by acknowledging the Traditional Custodians of the land on which we gather and pay our respects to their Elders past, present and emerging. We extend that respect to Aboriginal and Torres Strait Islander peoples here today.</a:t>
            </a:r>
            <a:endParaRPr lang="en-US" sz="3200" dirty="0"/>
          </a:p>
        </p:txBody>
      </p:sp>
    </p:spTree>
    <p:extLst>
      <p:ext uri="{BB962C8B-B14F-4D97-AF65-F5344CB8AC3E}">
        <p14:creationId xmlns:p14="http://schemas.microsoft.com/office/powerpoint/2010/main" val="255505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732DDA-3E50-DA9A-E899-1E6CB13A0765}"/>
              </a:ext>
            </a:extLst>
          </p:cNvPr>
          <p:cNvSpPr>
            <a:spLocks noGrp="1"/>
          </p:cNvSpPr>
          <p:nvPr>
            <p:ph type="title"/>
          </p:nvPr>
        </p:nvSpPr>
        <p:spPr>
          <a:xfrm>
            <a:off x="838200" y="1492624"/>
            <a:ext cx="10515600" cy="1133475"/>
          </a:xfrm>
        </p:spPr>
        <p:txBody>
          <a:bodyPr/>
          <a:lstStyle/>
          <a:p>
            <a:pPr algn="ctr"/>
            <a:r>
              <a:rPr lang="en-US" dirty="0"/>
              <a:t>CODE OF CONDUCT</a:t>
            </a:r>
          </a:p>
        </p:txBody>
      </p:sp>
      <p:sp>
        <p:nvSpPr>
          <p:cNvPr id="8" name="Text Placeholder 7">
            <a:extLst>
              <a:ext uri="{FF2B5EF4-FFF2-40B4-BE49-F238E27FC236}">
                <a16:creationId xmlns:a16="http://schemas.microsoft.com/office/drawing/2014/main" id="{176D37DD-5BD6-B027-D82A-B35EF1677E5B}"/>
              </a:ext>
            </a:extLst>
          </p:cNvPr>
          <p:cNvSpPr>
            <a:spLocks noGrp="1"/>
          </p:cNvSpPr>
          <p:nvPr>
            <p:ph type="body" idx="1"/>
          </p:nvPr>
        </p:nvSpPr>
        <p:spPr>
          <a:xfrm>
            <a:off x="838200" y="3030967"/>
            <a:ext cx="10515600" cy="1889976"/>
          </a:xfrm>
        </p:spPr>
        <p:txBody>
          <a:bodyPr>
            <a:normAutofit/>
          </a:bodyPr>
          <a:lstStyle/>
          <a:p>
            <a:pPr algn="ctr"/>
            <a:r>
              <a:rPr lang="en-AU" sz="3200" b="0" i="0" dirty="0">
                <a:solidFill>
                  <a:srgbClr val="3A3A44"/>
                </a:solidFill>
                <a:effectLst/>
                <a:highlight>
                  <a:srgbClr val="FFFFFF"/>
                </a:highlight>
                <a:latin typeface="Calibri" panose="020F0502020204030204" pitchFamily="34" charset="0"/>
              </a:rPr>
              <a:t>Please be respectful of each other</a:t>
            </a:r>
            <a:r>
              <a:rPr lang="en-AU" sz="3200" dirty="0">
                <a:solidFill>
                  <a:srgbClr val="3A3A44"/>
                </a:solidFill>
                <a:highlight>
                  <a:srgbClr val="FFFFFF"/>
                </a:highlight>
                <a:latin typeface="Calibri" panose="020F0502020204030204" pitchFamily="34" charset="0"/>
              </a:rPr>
              <a:t> and our speakers. Report any inappropriate behaviour to our organisers.</a:t>
            </a:r>
            <a:endParaRPr lang="en-US" sz="3200" dirty="0"/>
          </a:p>
        </p:txBody>
      </p:sp>
    </p:spTree>
    <p:extLst>
      <p:ext uri="{BB962C8B-B14F-4D97-AF65-F5344CB8AC3E}">
        <p14:creationId xmlns:p14="http://schemas.microsoft.com/office/powerpoint/2010/main" val="185227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84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7C99-4C4D-F34F-6918-6B6A3913AF2F}"/>
              </a:ext>
            </a:extLst>
          </p:cNvPr>
          <p:cNvSpPr>
            <a:spLocks noGrp="1"/>
          </p:cNvSpPr>
          <p:nvPr>
            <p:ph type="title"/>
          </p:nvPr>
        </p:nvSpPr>
        <p:spPr/>
        <p:txBody>
          <a:bodyPr/>
          <a:lstStyle/>
          <a:p>
            <a:r>
              <a:rPr lang="en-US" dirty="0"/>
              <a:t>Venue &amp; Agenda</a:t>
            </a:r>
          </a:p>
        </p:txBody>
      </p:sp>
      <p:sp>
        <p:nvSpPr>
          <p:cNvPr id="3" name="Text Placeholder 2">
            <a:extLst>
              <a:ext uri="{FF2B5EF4-FFF2-40B4-BE49-F238E27FC236}">
                <a16:creationId xmlns:a16="http://schemas.microsoft.com/office/drawing/2014/main" id="{0F9537A7-FE5B-6356-4D3E-05CCC822C9CF}"/>
              </a:ext>
            </a:extLst>
          </p:cNvPr>
          <p:cNvSpPr>
            <a:spLocks noGrp="1"/>
          </p:cNvSpPr>
          <p:nvPr>
            <p:ph type="body" idx="1"/>
          </p:nvPr>
        </p:nvSpPr>
        <p:spPr/>
        <p:txBody>
          <a:bodyPr/>
          <a:lstStyle/>
          <a:p>
            <a:r>
              <a:rPr lang="en-US" dirty="0"/>
              <a:t>Level 1 – 5 - 7</a:t>
            </a:r>
          </a:p>
        </p:txBody>
      </p:sp>
    </p:spTree>
    <p:extLst>
      <p:ext uri="{BB962C8B-B14F-4D97-AF65-F5344CB8AC3E}">
        <p14:creationId xmlns:p14="http://schemas.microsoft.com/office/powerpoint/2010/main" val="1701407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1 – Track 1</a:t>
            </a:r>
          </a:p>
        </p:txBody>
      </p:sp>
      <p:graphicFrame>
        <p:nvGraphicFramePr>
          <p:cNvPr id="7" name="Content Placeholder 6">
            <a:extLst>
              <a:ext uri="{FF2B5EF4-FFF2-40B4-BE49-F238E27FC236}">
                <a16:creationId xmlns:a16="http://schemas.microsoft.com/office/drawing/2014/main" id="{DACCCBD7-0700-8B05-4D97-5ACB1F6BDA67}"/>
              </a:ext>
            </a:extLst>
          </p:cNvPr>
          <p:cNvGraphicFramePr>
            <a:graphicFrameLocks noGrp="1"/>
          </p:cNvGraphicFramePr>
          <p:nvPr>
            <p:ph idx="1"/>
            <p:extLst>
              <p:ext uri="{D42A27DB-BD31-4B8C-83A1-F6EECF244321}">
                <p14:modId xmlns:p14="http://schemas.microsoft.com/office/powerpoint/2010/main" val="396863136"/>
              </p:ext>
            </p:extLst>
          </p:nvPr>
        </p:nvGraphicFramePr>
        <p:xfrm>
          <a:off x="2414675" y="1373906"/>
          <a:ext cx="6371973" cy="5205570"/>
        </p:xfrm>
        <a:graphic>
          <a:graphicData uri="http://schemas.openxmlformats.org/drawingml/2006/table">
            <a:tbl>
              <a:tblPr firstRow="1" firstCol="1" bandRow="1"/>
              <a:tblGrid>
                <a:gridCol w="977695">
                  <a:extLst>
                    <a:ext uri="{9D8B030D-6E8A-4147-A177-3AD203B41FA5}">
                      <a16:colId xmlns:a16="http://schemas.microsoft.com/office/drawing/2014/main" val="2041566739"/>
                    </a:ext>
                  </a:extLst>
                </a:gridCol>
                <a:gridCol w="5394278">
                  <a:extLst>
                    <a:ext uri="{9D8B030D-6E8A-4147-A177-3AD203B41FA5}">
                      <a16:colId xmlns:a16="http://schemas.microsoft.com/office/drawing/2014/main" val="3959377204"/>
                    </a:ext>
                  </a:extLst>
                </a:gridCol>
              </a:tblGrid>
              <a:tr h="224827">
                <a:tc>
                  <a:txBody>
                    <a:bodyPr/>
                    <a:lstStyle/>
                    <a:p>
                      <a:pPr>
                        <a:lnSpc>
                          <a:spcPct val="115000"/>
                        </a:lnSpc>
                        <a:spcAft>
                          <a:spcPts val="800"/>
                        </a:spcAft>
                      </a:pPr>
                      <a:r>
                        <a:rPr lang="en-AU" sz="12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9:00 AM</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200" kern="100">
                          <a:solidFill>
                            <a:srgbClr val="0E1B4D"/>
                          </a:solidFill>
                          <a:effectLst/>
                          <a:latin typeface="Raleway" pitchFamily="2" charset="77"/>
                          <a:ea typeface="Aptos" panose="020B0004020202020204" pitchFamily="34" charset="0"/>
                          <a:cs typeface="Times New Roman" panose="02020603050405020304" pitchFamily="18" charset="0"/>
                        </a:rPr>
                        <a:t>W</a:t>
                      </a:r>
                      <a:r>
                        <a:rPr lang="en-AU" sz="1200" kern="100">
                          <a:solidFill>
                            <a:srgbClr val="0E1B4D"/>
                          </a:solidFill>
                          <a:effectLst/>
                          <a:latin typeface="Raleway" pitchFamily="2" charset="77"/>
                          <a:ea typeface="Times New Roman" panose="02020603050405020304" pitchFamily="18" charset="0"/>
                          <a:cs typeface="Times New Roman" panose="02020603050405020304" pitchFamily="18" charset="0"/>
                        </a:rPr>
                        <a:t>elcome</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7161654"/>
                  </a:ext>
                </a:extLst>
              </a:tr>
              <a:tr h="462730">
                <a:tc>
                  <a:txBody>
                    <a:bodyPr/>
                    <a:lstStyle/>
                    <a:p>
                      <a:pPr>
                        <a:lnSpc>
                          <a:spcPct val="115000"/>
                        </a:lnSpc>
                        <a:spcAft>
                          <a:spcPts val="800"/>
                        </a:spcAft>
                      </a:pPr>
                      <a:r>
                        <a:rPr lang="en-AU" sz="12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Level up with GitHub </a:t>
                      </a:r>
                      <a:r>
                        <a:rPr lang="en-AU" sz="1200" b="0" i="0"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Copilot</a:t>
                      </a: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 using AI to learn, code, and build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Michelle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Mishmanners</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 Duke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3623695"/>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Securing the phases of the Generative AI lifecycle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Yogi Srivastava</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234803"/>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Applying aviation style principles to cloud security - let's not crash in the cloud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David O'Brien</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8435587"/>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200" kern="100" dirty="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3107374"/>
                  </a:ext>
                </a:extLst>
              </a:tr>
              <a:tr h="758259">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I connected my farm to the internet. Now What?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Lars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Klint</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AU" sz="1200" kern="100" dirty="0">
                          <a:effectLst/>
                          <a:latin typeface="Raleway" pitchFamily="2" charset="77"/>
                          <a:ea typeface="Aptos" panose="020B0004020202020204" pitchFamily="34" charset="0"/>
                          <a:cs typeface="Times New Roman" panose="02020603050405020304" pitchFamily="18" charset="0"/>
                        </a:rPr>
                        <a:t> </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8574006"/>
                  </a:ext>
                </a:extLst>
              </a:tr>
              <a:tr h="996234">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Modernizing with Azure Networking: How to Help Customers Adopt New Design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Amit Khatri &amp; Balaji Navaneethan</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AU" sz="1200" kern="100" dirty="0">
                          <a:effectLst/>
                          <a:latin typeface="Raleway" pitchFamily="2" charset="77"/>
                          <a:ea typeface="Aptos" panose="020B0004020202020204" pitchFamily="34" charset="0"/>
                          <a:cs typeface="Times New Roman" panose="02020603050405020304" pitchFamily="18" charset="0"/>
                        </a:rPr>
                        <a:t> </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1176847"/>
                  </a:ext>
                </a:extLst>
              </a:tr>
              <a:tr h="224827">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000" b="0"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3917074"/>
                  </a:ext>
                </a:extLst>
              </a:tr>
              <a:tr h="462730">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Deploying Applications in AKS vs Container Apps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Craig Moyle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2784695"/>
                  </a:ext>
                </a:extLst>
              </a:tr>
              <a:tr h="462730">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4:50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Breaking Barriers: Fostering Inclusivity in the Tech Industry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Egharevba</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 Stephanie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5010480"/>
                  </a:ext>
                </a:extLst>
              </a:tr>
              <a:tr h="224827">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5:30PM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Close out &amp; Q&amp;A</a:t>
                      </a:r>
                      <a:endParaRPr lang="en-AU" sz="1000" b="0"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5404142"/>
                  </a:ext>
                </a:extLst>
              </a:tr>
            </a:tbl>
          </a:graphicData>
        </a:graphic>
      </p:graphicFrame>
    </p:spTree>
    <p:extLst>
      <p:ext uri="{BB962C8B-B14F-4D97-AF65-F5344CB8AC3E}">
        <p14:creationId xmlns:p14="http://schemas.microsoft.com/office/powerpoint/2010/main" val="359927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7 – Track 2</a:t>
            </a:r>
          </a:p>
        </p:txBody>
      </p:sp>
      <p:graphicFrame>
        <p:nvGraphicFramePr>
          <p:cNvPr id="5" name="Content Placeholder 4">
            <a:extLst>
              <a:ext uri="{FF2B5EF4-FFF2-40B4-BE49-F238E27FC236}">
                <a16:creationId xmlns:a16="http://schemas.microsoft.com/office/drawing/2014/main" id="{4F47E844-6F8D-B2CE-7F16-D1CC81C5DD40}"/>
              </a:ext>
            </a:extLst>
          </p:cNvPr>
          <p:cNvGraphicFramePr>
            <a:graphicFrameLocks noGrp="1"/>
          </p:cNvGraphicFramePr>
          <p:nvPr>
            <p:ph idx="1"/>
            <p:extLst>
              <p:ext uri="{D42A27DB-BD31-4B8C-83A1-F6EECF244321}">
                <p14:modId xmlns:p14="http://schemas.microsoft.com/office/powerpoint/2010/main" val="1123117736"/>
              </p:ext>
            </p:extLst>
          </p:nvPr>
        </p:nvGraphicFramePr>
        <p:xfrm>
          <a:off x="2852568" y="1839310"/>
          <a:ext cx="6486864" cy="4139144"/>
        </p:xfrm>
        <a:graphic>
          <a:graphicData uri="http://schemas.openxmlformats.org/drawingml/2006/table">
            <a:tbl>
              <a:tblPr firstRow="1" firstCol="1" bandRow="1"/>
              <a:tblGrid>
                <a:gridCol w="995324">
                  <a:extLst>
                    <a:ext uri="{9D8B030D-6E8A-4147-A177-3AD203B41FA5}">
                      <a16:colId xmlns:a16="http://schemas.microsoft.com/office/drawing/2014/main" val="1632396656"/>
                    </a:ext>
                  </a:extLst>
                </a:gridCol>
                <a:gridCol w="5491540">
                  <a:extLst>
                    <a:ext uri="{9D8B030D-6E8A-4147-A177-3AD203B41FA5}">
                      <a16:colId xmlns:a16="http://schemas.microsoft.com/office/drawing/2014/main" val="3407931735"/>
                    </a:ext>
                  </a:extLst>
                </a:gridCol>
              </a:tblGrid>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Systems for when the cloud is rainy: designing for reliability in Azure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Mehdi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Modarressi</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8329618"/>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Python for the Azure Platform Engineer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Aaron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Saikovski</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9567526"/>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Enterprise Policy As Code - Advanced Azure Policy Management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Anthony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Watherston</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3666216"/>
                  </a:ext>
                </a:extLst>
              </a:tr>
              <a:tr h="28840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400" b="0" kern="10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2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129524"/>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Building a great integrated data model with Microsoft Fabric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Kelly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Broekstra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1193628"/>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Panda to gibbon is the least of your worries: why securing AI is not what you think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Sarah Young</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0838610"/>
                  </a:ext>
                </a:extLst>
              </a:tr>
              <a:tr h="28840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200" b="0" i="1" kern="10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0563482"/>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Supercharging your Azure Integration Solutions with </a:t>
                      </a:r>
                      <a:r>
                        <a:rPr lang="en-AU" sz="1400" b="0" i="0"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OpenAI</a:t>
                      </a: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Paco de la Cruz</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4918558"/>
                  </a:ext>
                </a:extLst>
              </a:tr>
            </a:tbl>
          </a:graphicData>
        </a:graphic>
      </p:graphicFrame>
    </p:spTree>
    <p:extLst>
      <p:ext uri="{BB962C8B-B14F-4D97-AF65-F5344CB8AC3E}">
        <p14:creationId xmlns:p14="http://schemas.microsoft.com/office/powerpoint/2010/main" val="233654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7 – Track 3</a:t>
            </a:r>
          </a:p>
        </p:txBody>
      </p:sp>
      <p:graphicFrame>
        <p:nvGraphicFramePr>
          <p:cNvPr id="6" name="Content Placeholder 5">
            <a:extLst>
              <a:ext uri="{FF2B5EF4-FFF2-40B4-BE49-F238E27FC236}">
                <a16:creationId xmlns:a16="http://schemas.microsoft.com/office/drawing/2014/main" id="{E1857419-B600-2B06-AA0F-29EEA04923D0}"/>
              </a:ext>
            </a:extLst>
          </p:cNvPr>
          <p:cNvGraphicFramePr>
            <a:graphicFrameLocks noGrp="1"/>
          </p:cNvGraphicFramePr>
          <p:nvPr>
            <p:ph idx="1"/>
            <p:extLst>
              <p:ext uri="{D42A27DB-BD31-4B8C-83A1-F6EECF244321}">
                <p14:modId xmlns:p14="http://schemas.microsoft.com/office/powerpoint/2010/main" val="2095929052"/>
              </p:ext>
            </p:extLst>
          </p:nvPr>
        </p:nvGraphicFramePr>
        <p:xfrm>
          <a:off x="2873588" y="1833093"/>
          <a:ext cx="6444823" cy="4390543"/>
        </p:xfrm>
        <a:graphic>
          <a:graphicData uri="http://schemas.openxmlformats.org/drawingml/2006/table">
            <a:tbl>
              <a:tblPr firstRow="1" firstCol="1" bandRow="1"/>
              <a:tblGrid>
                <a:gridCol w="988873">
                  <a:extLst>
                    <a:ext uri="{9D8B030D-6E8A-4147-A177-3AD203B41FA5}">
                      <a16:colId xmlns:a16="http://schemas.microsoft.com/office/drawing/2014/main" val="84776580"/>
                    </a:ext>
                  </a:extLst>
                </a:gridCol>
                <a:gridCol w="5455950">
                  <a:extLst>
                    <a:ext uri="{9D8B030D-6E8A-4147-A177-3AD203B41FA5}">
                      <a16:colId xmlns:a16="http://schemas.microsoft.com/office/drawing/2014/main" val="3188757521"/>
                    </a:ext>
                  </a:extLst>
                </a:gridCol>
              </a:tblGrid>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Managing Azure DevOps Self-Hosted Agent Images via Version Control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Israel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Orenuga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2553629"/>
                  </a:ext>
                </a:extLst>
              </a:tr>
              <a:tr h="679937">
                <a:tc>
                  <a:txBody>
                    <a:bodyPr/>
                    <a:lstStyle/>
                    <a:p>
                      <a:pPr>
                        <a:lnSpc>
                          <a:spcPct val="115000"/>
                        </a:lnSpc>
                        <a:spcAft>
                          <a:spcPts val="800"/>
                        </a:spcAft>
                      </a:pPr>
                      <a:r>
                        <a:rPr lang="en-AU" sz="14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Zero to Hero - Prompt Engineering for Dummies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James Westall</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549853"/>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AI at Your Fingertips: Decoding the Future with GitHub </a:t>
                      </a:r>
                      <a:r>
                        <a:rPr lang="en-AU" sz="1400" b="0" i="1"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Copilot</a:t>
                      </a: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Lachlan Wright</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4009065"/>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400" b="0" i="1" kern="10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2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0757130"/>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Platform Engineering vs DevOps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Dylan McCarthy</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7053386"/>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Building and operating cloud-native applications with Radius and Azure.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Will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Velida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4236042"/>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200" b="0" i="1" kern="10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4288734"/>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Empowering Security: Accelerating Your Zero Trust Journey with Microsoft </a:t>
                      </a:r>
                      <a:r>
                        <a:rPr lang="en-AU" sz="1400" b="0" i="1"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Entra</a:t>
                      </a: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Ankul</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 Bhardwaj</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9830564"/>
                  </a:ext>
                </a:extLst>
              </a:tr>
            </a:tbl>
          </a:graphicData>
        </a:graphic>
      </p:graphicFrame>
    </p:spTree>
    <p:extLst>
      <p:ext uri="{BB962C8B-B14F-4D97-AF65-F5344CB8AC3E}">
        <p14:creationId xmlns:p14="http://schemas.microsoft.com/office/powerpoint/2010/main" val="3491351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bourne 2024 - Speaker Template" id="{344CF3AC-FD5F-314A-88E0-C8BD5406E7C0}" vid="{6DF5FBFD-1BEE-7C4D-A77C-EC3F83936CEA}"/>
    </a:ext>
  </a:extLst>
</a:theme>
</file>

<file path=docProps/app.xml><?xml version="1.0" encoding="utf-8"?>
<Properties xmlns="http://schemas.openxmlformats.org/officeDocument/2006/extended-properties" xmlns:vt="http://schemas.openxmlformats.org/officeDocument/2006/docPropsVTypes">
  <Template>Office Theme</Template>
  <TotalTime>199</TotalTime>
  <Words>415</Words>
  <Application>Microsoft Macintosh PowerPoint</Application>
  <PresentationFormat>Widescreen</PresentationFormat>
  <Paragraphs>65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Calibri</vt:lpstr>
      <vt:lpstr>Montserrat</vt:lpstr>
      <vt:lpstr>Raleway</vt:lpstr>
      <vt:lpstr>Office Theme</vt:lpstr>
      <vt:lpstr>PowerPoint Presentation</vt:lpstr>
      <vt:lpstr>Welcome to Country</vt:lpstr>
      <vt:lpstr>CODE OF CONDUCT</vt:lpstr>
      <vt:lpstr>PowerPoint Presentation</vt:lpstr>
      <vt:lpstr>Venue &amp; Agenda</vt:lpstr>
      <vt:lpstr>Level 1 – Track 1</vt:lpstr>
      <vt:lpstr>Level 7 – Track 2</vt:lpstr>
      <vt:lpstr>Level 7 – Track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Melbourne Azure Bootcamp Speakers</dc:creator>
  <cp:lastModifiedBy>James Westall</cp:lastModifiedBy>
  <cp:revision>5</cp:revision>
  <dcterms:created xsi:type="dcterms:W3CDTF">2024-04-19T09:29:41Z</dcterms:created>
  <dcterms:modified xsi:type="dcterms:W3CDTF">2024-04-21T11:29:04Z</dcterms:modified>
</cp:coreProperties>
</file>